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1337" y="1746831"/>
            <a:ext cx="9144000" cy="2387600"/>
          </a:xfrm>
        </p:spPr>
        <p:txBody>
          <a:bodyPr>
            <a:normAutofit fontScale="90000"/>
          </a:bodyPr>
          <a:lstStyle/>
          <a:p>
            <a:r>
              <a:rPr lang="en-US" b="1" i="1" dirty="0"/>
              <a:t>Human Rights and Social Work</a:t>
            </a:r>
            <a:r>
              <a:rPr lang="en-US" dirty="0"/>
              <a:t/>
            </a:r>
            <a:br>
              <a:rPr lang="en-US" dirty="0"/>
            </a:br>
            <a:endParaRPr lang="en-US" dirty="0"/>
          </a:p>
        </p:txBody>
      </p:sp>
    </p:spTree>
    <p:extLst>
      <p:ext uri="{BB962C8B-B14F-4D97-AF65-F5344CB8AC3E}">
        <p14:creationId xmlns:p14="http://schemas.microsoft.com/office/powerpoint/2010/main" val="396052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9727"/>
            <a:ext cx="10515600" cy="5017236"/>
          </a:xfrm>
        </p:spPr>
        <p:txBody>
          <a:bodyPr/>
          <a:lstStyle/>
          <a:p>
            <a:pPr marL="0" indent="0" algn="just">
              <a:buNone/>
            </a:pPr>
            <a:r>
              <a:rPr lang="en-US" dirty="0" smtClean="0"/>
              <a:t>	The </a:t>
            </a:r>
            <a:r>
              <a:rPr lang="en-US" dirty="0"/>
              <a:t>social work profession shares a </a:t>
            </a:r>
            <a:r>
              <a:rPr lang="en-US" b="1" dirty="0"/>
              <a:t>close relationship </a:t>
            </a:r>
            <a:r>
              <a:rPr lang="en-US" dirty="0"/>
              <a:t>with human rights, because it </a:t>
            </a:r>
            <a:r>
              <a:rPr lang="en-US" b="1" dirty="0"/>
              <a:t>adheres to values such as respect, dignity, and self-determination - </a:t>
            </a:r>
            <a:r>
              <a:rPr lang="en-US" dirty="0"/>
              <a:t>values that are strongly embedded in the code of ethics for all practitioners. </a:t>
            </a:r>
            <a:endParaRPr lang="en-US" dirty="0" smtClean="0"/>
          </a:p>
          <a:p>
            <a:pPr marL="0" indent="0" algn="just">
              <a:buNone/>
            </a:pPr>
            <a:r>
              <a:rPr lang="en-US" dirty="0"/>
              <a:t>	</a:t>
            </a:r>
            <a:endParaRPr lang="en-US" dirty="0" smtClean="0"/>
          </a:p>
          <a:p>
            <a:pPr marL="0" indent="0" algn="just">
              <a:buNone/>
            </a:pPr>
            <a:r>
              <a:rPr lang="en-US" dirty="0"/>
              <a:t>	</a:t>
            </a:r>
            <a:r>
              <a:rPr lang="en-US" dirty="0" smtClean="0"/>
              <a:t>The </a:t>
            </a:r>
            <a:r>
              <a:rPr lang="en-US" dirty="0"/>
              <a:t>client-social worker relationship has long been celebrated. The </a:t>
            </a:r>
            <a:r>
              <a:rPr lang="en-US" b="1" dirty="0"/>
              <a:t>profession is highly regarded </a:t>
            </a:r>
            <a:r>
              <a:rPr lang="en-US" dirty="0"/>
              <a:t>for challenging the inhumane treatment of vulnerable people, its commitment to challenge anti-oppressive practice, and most importantly, ensuring that vulnerable people are given a </a:t>
            </a:r>
            <a:r>
              <a:rPr lang="en-US" dirty="0" smtClean="0"/>
              <a:t>voice.</a:t>
            </a:r>
            <a:endParaRPr lang="en-US" dirty="0"/>
          </a:p>
          <a:p>
            <a:endParaRPr lang="en-US" dirty="0"/>
          </a:p>
        </p:txBody>
      </p:sp>
    </p:spTree>
    <p:extLst>
      <p:ext uri="{BB962C8B-B14F-4D97-AF65-F5344CB8AC3E}">
        <p14:creationId xmlns:p14="http://schemas.microsoft.com/office/powerpoint/2010/main" val="403476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265"/>
          </a:xfrm>
        </p:spPr>
        <p:txBody>
          <a:bodyPr>
            <a:normAutofit fontScale="90000"/>
          </a:bodyPr>
          <a:lstStyle/>
          <a:p>
            <a:pPr algn="ctr"/>
            <a:r>
              <a:rPr lang="en-US" b="1" dirty="0" smtClean="0"/>
              <a:t/>
            </a:r>
            <a:br>
              <a:rPr lang="en-US" b="1" dirty="0" smtClean="0"/>
            </a:br>
            <a:r>
              <a:rPr lang="en-US" b="1" dirty="0" smtClean="0"/>
              <a:t>Social Work </a:t>
            </a:r>
            <a:r>
              <a:rPr lang="en-US" b="1" dirty="0"/>
              <a:t>P</a:t>
            </a:r>
            <a:r>
              <a:rPr lang="en-US" b="1" dirty="0" smtClean="0"/>
              <a:t>rinciples which adhere to the values of Human Rights:</a:t>
            </a:r>
            <a:r>
              <a:rPr lang="en-US" b="1" dirty="0"/>
              <a:t/>
            </a:r>
            <a:br>
              <a:rPr lang="en-US" b="1" dirty="0"/>
            </a:br>
            <a:endParaRPr lang="en-US" b="1" dirty="0"/>
          </a:p>
        </p:txBody>
      </p:sp>
      <p:sp>
        <p:nvSpPr>
          <p:cNvPr id="3" name="Content Placeholder 2"/>
          <p:cNvSpPr>
            <a:spLocks noGrp="1"/>
          </p:cNvSpPr>
          <p:nvPr>
            <p:ph idx="1"/>
          </p:nvPr>
        </p:nvSpPr>
        <p:spPr>
          <a:xfrm>
            <a:off x="838200" y="1527717"/>
            <a:ext cx="10515600" cy="4884234"/>
          </a:xfrm>
        </p:spPr>
        <p:txBody>
          <a:bodyPr>
            <a:normAutofit/>
          </a:bodyPr>
          <a:lstStyle/>
          <a:p>
            <a:pPr marL="0" indent="0" algn="just">
              <a:buNone/>
            </a:pPr>
            <a:r>
              <a:rPr lang="en-US" dirty="0" smtClean="0"/>
              <a:t>	Social </a:t>
            </a:r>
            <a:r>
              <a:rPr lang="en-US" dirty="0"/>
              <a:t>workers serve human development through adherence to the following basic principles:</a:t>
            </a:r>
          </a:p>
          <a:p>
            <a:pPr lvl="0" algn="just"/>
            <a:r>
              <a:rPr lang="en-US" dirty="0"/>
              <a:t>Every human being has a </a:t>
            </a:r>
            <a:r>
              <a:rPr lang="en-US" b="1" dirty="0"/>
              <a:t>unique value</a:t>
            </a:r>
            <a:r>
              <a:rPr lang="en-US" dirty="0"/>
              <a:t>, which justifies </a:t>
            </a:r>
            <a:r>
              <a:rPr lang="en-US" b="1" dirty="0"/>
              <a:t>moral consideration </a:t>
            </a:r>
            <a:r>
              <a:rPr lang="en-US" dirty="0"/>
              <a:t>for that person.</a:t>
            </a:r>
          </a:p>
          <a:p>
            <a:pPr lvl="0" algn="just"/>
            <a:r>
              <a:rPr lang="en-US" dirty="0"/>
              <a:t>Each individual has the </a:t>
            </a:r>
            <a:r>
              <a:rPr lang="en-US" b="1" dirty="0"/>
              <a:t>right to </a:t>
            </a:r>
            <a:r>
              <a:rPr lang="en-US" b="1" dirty="0" smtClean="0"/>
              <a:t>self-fulfillment </a:t>
            </a:r>
            <a:r>
              <a:rPr lang="en-US" dirty="0"/>
              <a:t>to the extent that it </a:t>
            </a:r>
            <a:r>
              <a:rPr lang="en-US" b="1" dirty="0"/>
              <a:t>does not encroach </a:t>
            </a:r>
            <a:r>
              <a:rPr lang="en-US" dirty="0"/>
              <a:t>upon the same right of others, and has an obligation to contribute to the well-being of society.</a:t>
            </a:r>
          </a:p>
          <a:p>
            <a:pPr lvl="0" algn="just"/>
            <a:r>
              <a:rPr lang="en-US" dirty="0"/>
              <a:t>Each society, regardless of its form, should function to provide the </a:t>
            </a:r>
            <a:r>
              <a:rPr lang="en-US" b="1" dirty="0"/>
              <a:t>maximum benefit </a:t>
            </a:r>
            <a:r>
              <a:rPr lang="en-US" dirty="0"/>
              <a:t>for all of its members.</a:t>
            </a:r>
          </a:p>
          <a:p>
            <a:pPr lvl="0" algn="just"/>
            <a:r>
              <a:rPr lang="en-US" dirty="0"/>
              <a:t>Social workers have a commitment to </a:t>
            </a:r>
            <a:r>
              <a:rPr lang="en-US" b="1" dirty="0"/>
              <a:t>principles of social justice</a:t>
            </a:r>
            <a:r>
              <a:rPr lang="en-US" dirty="0"/>
              <a:t>.</a:t>
            </a:r>
          </a:p>
          <a:p>
            <a:endParaRPr lang="en-US" dirty="0"/>
          </a:p>
        </p:txBody>
      </p:sp>
    </p:spTree>
    <p:extLst>
      <p:ext uri="{BB962C8B-B14F-4D97-AF65-F5344CB8AC3E}">
        <p14:creationId xmlns:p14="http://schemas.microsoft.com/office/powerpoint/2010/main" val="337683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3451"/>
          </a:xfrm>
        </p:spPr>
        <p:txBody>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838200" y="1405054"/>
            <a:ext cx="10515600" cy="4771909"/>
          </a:xfrm>
        </p:spPr>
        <p:txBody>
          <a:bodyPr>
            <a:normAutofit/>
          </a:bodyPr>
          <a:lstStyle/>
          <a:p>
            <a:pPr lvl="0" algn="just"/>
            <a:r>
              <a:rPr lang="en-US" dirty="0"/>
              <a:t>Social workers have the responsibility to devote </a:t>
            </a:r>
            <a:r>
              <a:rPr lang="en-US" b="1" dirty="0"/>
              <a:t>objective and disciplined knowledge and skill </a:t>
            </a:r>
            <a:r>
              <a:rPr lang="en-US" dirty="0"/>
              <a:t>to work with individuals, groups, communities, and societies in their development and resolution of personal-societal conflicts and their consequences.</a:t>
            </a:r>
          </a:p>
          <a:p>
            <a:pPr lvl="0" algn="just"/>
            <a:r>
              <a:rPr lang="en-US" dirty="0"/>
              <a:t>Social workers are expected to provide the best possible assistance </a:t>
            </a:r>
            <a:r>
              <a:rPr lang="en-US" b="1" dirty="0"/>
              <a:t>without unfair discrimination </a:t>
            </a:r>
            <a:r>
              <a:rPr lang="en-US" dirty="0"/>
              <a:t>on the basis </a:t>
            </a:r>
            <a:r>
              <a:rPr lang="en-US" dirty="0" smtClean="0"/>
              <a:t>of </a:t>
            </a:r>
            <a:r>
              <a:rPr lang="en-US" dirty="0"/>
              <a:t>gender, age, disability, race, </a:t>
            </a:r>
            <a:r>
              <a:rPr lang="en-US" dirty="0" err="1"/>
              <a:t>colour</a:t>
            </a:r>
            <a:r>
              <a:rPr lang="en-US" dirty="0"/>
              <a:t>, language, religious or political beliefs, property, sexual orientation, status or social class.</a:t>
            </a:r>
          </a:p>
          <a:p>
            <a:pPr lvl="0" algn="just"/>
            <a:r>
              <a:rPr lang="en-US" dirty="0"/>
              <a:t>Social workers </a:t>
            </a:r>
            <a:r>
              <a:rPr lang="en-US" b="1" dirty="0"/>
              <a:t>respect the basic human rights </a:t>
            </a:r>
            <a:r>
              <a:rPr lang="en-US" dirty="0"/>
              <a:t>of individuals and groups as expressed in the </a:t>
            </a:r>
            <a:r>
              <a:rPr lang="en-US" dirty="0" smtClean="0"/>
              <a:t>Universal </a:t>
            </a:r>
            <a:r>
              <a:rPr lang="en-US" dirty="0"/>
              <a:t>Declaration of Human Rights and other international conventions derived from that Declaration.</a:t>
            </a:r>
          </a:p>
          <a:p>
            <a:endParaRPr lang="en-US" dirty="0"/>
          </a:p>
        </p:txBody>
      </p:sp>
    </p:spTree>
    <p:extLst>
      <p:ext uri="{BB962C8B-B14F-4D97-AF65-F5344CB8AC3E}">
        <p14:creationId xmlns:p14="http://schemas.microsoft.com/office/powerpoint/2010/main" val="3412745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838200" y="1427356"/>
            <a:ext cx="10515600" cy="4749607"/>
          </a:xfrm>
        </p:spPr>
        <p:txBody>
          <a:bodyPr>
            <a:normAutofit/>
          </a:bodyPr>
          <a:lstStyle/>
          <a:p>
            <a:pPr algn="just"/>
            <a:r>
              <a:rPr lang="en-US" dirty="0"/>
              <a:t>Social workers pay regard to the </a:t>
            </a:r>
            <a:r>
              <a:rPr lang="en-US" b="1" dirty="0"/>
              <a:t>principles of privacy, confidentiality and responsible use of information</a:t>
            </a:r>
            <a:r>
              <a:rPr lang="en-US" dirty="0"/>
              <a:t> in their professional work. </a:t>
            </a:r>
            <a:endParaRPr lang="en-US" dirty="0" smtClean="0"/>
          </a:p>
          <a:p>
            <a:pPr algn="just"/>
            <a:r>
              <a:rPr lang="en-US" dirty="0" smtClean="0"/>
              <a:t>Social </a:t>
            </a:r>
            <a:r>
              <a:rPr lang="en-US" dirty="0"/>
              <a:t>workers are expected to work with their clients, working for the best interests of the clients but </a:t>
            </a:r>
            <a:r>
              <a:rPr lang="en-US" b="1" dirty="0"/>
              <a:t>paying due regard to the interests of others </a:t>
            </a:r>
            <a:r>
              <a:rPr lang="en-US" dirty="0"/>
              <a:t>involved. </a:t>
            </a:r>
            <a:endParaRPr lang="en-US" dirty="0" smtClean="0"/>
          </a:p>
          <a:p>
            <a:pPr algn="just"/>
            <a:r>
              <a:rPr lang="en-US" dirty="0" smtClean="0"/>
              <a:t>Social </a:t>
            </a:r>
            <a:r>
              <a:rPr lang="en-US" dirty="0"/>
              <a:t>workers generally expect clients to </a:t>
            </a:r>
            <a:r>
              <a:rPr lang="en-US" b="1" dirty="0"/>
              <a:t>take responsibility for determining courses of action </a:t>
            </a:r>
            <a:r>
              <a:rPr lang="en-US" dirty="0"/>
              <a:t>affecting their lives. </a:t>
            </a:r>
            <a:endParaRPr lang="en-US" dirty="0" smtClean="0"/>
          </a:p>
          <a:p>
            <a:pPr algn="just"/>
            <a:r>
              <a:rPr lang="en-US" dirty="0" smtClean="0"/>
              <a:t>Social </a:t>
            </a:r>
            <a:r>
              <a:rPr lang="en-US" dirty="0"/>
              <a:t>workers make </a:t>
            </a:r>
            <a:r>
              <a:rPr lang="en-US" b="1" dirty="0"/>
              <a:t>ethically justified decisions</a:t>
            </a:r>
            <a:r>
              <a:rPr lang="en-US" dirty="0"/>
              <a:t>, and stand by them, paying due regard to The Ethics of Social Work – Principles and Standards adopted by the International Federation of Social Workers.</a:t>
            </a:r>
          </a:p>
          <a:p>
            <a:endParaRPr lang="en-US" dirty="0"/>
          </a:p>
        </p:txBody>
      </p:sp>
    </p:spTree>
    <p:extLst>
      <p:ext uri="{BB962C8B-B14F-4D97-AF65-F5344CB8AC3E}">
        <p14:creationId xmlns:p14="http://schemas.microsoft.com/office/powerpoint/2010/main" val="131011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6904"/>
          </a:xfrm>
        </p:spPr>
        <p:txBody>
          <a:bodyPr>
            <a:normAutofit fontScale="90000"/>
          </a:bodyPr>
          <a:lstStyle/>
          <a:p>
            <a:r>
              <a:rPr lang="en-US" b="1" dirty="0" smtClean="0"/>
              <a:t/>
            </a:r>
            <a:br>
              <a:rPr lang="en-US" b="1" dirty="0" smtClean="0"/>
            </a:br>
            <a:r>
              <a:rPr lang="en-US" b="1" dirty="0" smtClean="0"/>
              <a:t>Role </a:t>
            </a:r>
            <a:r>
              <a:rPr lang="en-US" b="1" dirty="0"/>
              <a:t>of </a:t>
            </a:r>
            <a:r>
              <a:rPr lang="en-US" b="1" dirty="0" smtClean="0"/>
              <a:t>Social Workers:</a:t>
            </a:r>
            <a:r>
              <a:rPr lang="en-US" b="1" dirty="0"/>
              <a:t/>
            </a:r>
            <a:br>
              <a:rPr lang="en-US" b="1" dirty="0"/>
            </a:br>
            <a:endParaRPr lang="en-US" b="1" dirty="0"/>
          </a:p>
        </p:txBody>
      </p:sp>
      <p:sp>
        <p:nvSpPr>
          <p:cNvPr id="3" name="Content Placeholder 2"/>
          <p:cNvSpPr>
            <a:spLocks noGrp="1"/>
          </p:cNvSpPr>
          <p:nvPr>
            <p:ph idx="1"/>
          </p:nvPr>
        </p:nvSpPr>
        <p:spPr>
          <a:xfrm>
            <a:off x="838200" y="1271239"/>
            <a:ext cx="10515600" cy="4905724"/>
          </a:xfrm>
        </p:spPr>
        <p:txBody>
          <a:bodyPr>
            <a:normAutofit lnSpcReduction="10000"/>
          </a:bodyPr>
          <a:lstStyle/>
          <a:p>
            <a:pPr marL="0" indent="0" algn="just">
              <a:buNone/>
            </a:pPr>
            <a:r>
              <a:rPr lang="en-US" dirty="0" smtClean="0"/>
              <a:t>	Social </a:t>
            </a:r>
            <a:r>
              <a:rPr lang="en-US" dirty="0"/>
              <a:t>workers deal with common human needs. They work to prevent or alleviate individual, group and community problems, and to improve the quality of life for all people. In doing so, they </a:t>
            </a:r>
            <a:r>
              <a:rPr lang="en-US" b="1" dirty="0"/>
              <a:t>seek to uphold the rights </a:t>
            </a:r>
            <a:r>
              <a:rPr lang="en-US" dirty="0"/>
              <a:t>of the individuals or groups with whom they are working</a:t>
            </a:r>
            <a:r>
              <a:rPr lang="en-US" dirty="0" smtClean="0"/>
              <a:t>.</a:t>
            </a:r>
          </a:p>
          <a:p>
            <a:pPr marL="0" indent="0" algn="just">
              <a:buNone/>
            </a:pPr>
            <a:r>
              <a:rPr lang="en-US" dirty="0" smtClean="0"/>
              <a:t>	As </a:t>
            </a:r>
            <a:r>
              <a:rPr lang="en-US" dirty="0"/>
              <a:t>a result of their particular role and responsibility in society, social workers are often the </a:t>
            </a:r>
            <a:r>
              <a:rPr lang="en-US" b="1" dirty="0"/>
              <a:t>conscience of the community</a:t>
            </a:r>
            <a:r>
              <a:rPr lang="en-US" dirty="0"/>
              <a:t>. Therefore, the value system, training and experience of social workers requires that they take </a:t>
            </a:r>
            <a:r>
              <a:rPr lang="en-US" b="1" dirty="0"/>
              <a:t>professional responsibility for promoting human rights</a:t>
            </a:r>
            <a:r>
              <a:rPr lang="en-US" dirty="0"/>
              <a:t>. </a:t>
            </a:r>
            <a:endParaRPr lang="en-US" dirty="0" smtClean="0"/>
          </a:p>
          <a:p>
            <a:pPr marL="0" indent="0" algn="just">
              <a:buNone/>
            </a:pPr>
            <a:r>
              <a:rPr lang="en-US" dirty="0"/>
              <a:t>	</a:t>
            </a:r>
            <a:r>
              <a:rPr lang="en-US" dirty="0" smtClean="0"/>
              <a:t>Social </a:t>
            </a:r>
            <a:r>
              <a:rPr lang="en-US" dirty="0"/>
              <a:t>workers need to work with other professions and </a:t>
            </a:r>
            <a:r>
              <a:rPr lang="en-US"/>
              <a:t>non-governmental </a:t>
            </a:r>
            <a:r>
              <a:rPr lang="en-US" smtClean="0"/>
              <a:t>organizations </a:t>
            </a:r>
            <a:r>
              <a:rPr lang="en-US" dirty="0"/>
              <a:t>in action on human rights issues. As advocates for change, they are often in the </a:t>
            </a:r>
            <a:r>
              <a:rPr lang="en-US" b="1" dirty="0"/>
              <a:t>forefront of movements for change </a:t>
            </a:r>
            <a:r>
              <a:rPr lang="en-US" dirty="0"/>
              <a:t>and thus are themselves subject to repression and abuse. </a:t>
            </a:r>
          </a:p>
          <a:p>
            <a:pPr marL="0" indent="0" algn="just">
              <a:buNone/>
            </a:pPr>
            <a:endParaRPr lang="en-US" dirty="0"/>
          </a:p>
        </p:txBody>
      </p:sp>
    </p:spTree>
    <p:extLst>
      <p:ext uri="{BB962C8B-B14F-4D97-AF65-F5344CB8AC3E}">
        <p14:creationId xmlns:p14="http://schemas.microsoft.com/office/powerpoint/2010/main" val="1108936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219</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Human Rights and Social Work </vt:lpstr>
      <vt:lpstr>PowerPoint Presentation</vt:lpstr>
      <vt:lpstr> Social Work Principles which adhere to the values of Human Rights: </vt:lpstr>
      <vt:lpstr>Cont’</vt:lpstr>
      <vt:lpstr>Cont’</vt:lpstr>
      <vt:lpstr> Role of Social Workers: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and Social Work </dc:title>
  <dc:creator>Acer</dc:creator>
  <cp:lastModifiedBy>Acer</cp:lastModifiedBy>
  <cp:revision>5</cp:revision>
  <dcterms:created xsi:type="dcterms:W3CDTF">2020-05-01T00:12:46Z</dcterms:created>
  <dcterms:modified xsi:type="dcterms:W3CDTF">2020-05-01T00:32:54Z</dcterms:modified>
</cp:coreProperties>
</file>